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6858000" cy="9144000"/>
  <p:embeddedFontLst>
    <p:embeddedFont>
      <p:font typeface="Montserrat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Linux and Unix Administration, Docker and Docker Compose</a:t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3cecf787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113cecf787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13cecf787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113cecf787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13cecf787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113cecf787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13cecf787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113cecf787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3cecf787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113cecf787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13cecf787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113cecf787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13cecf787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113cecf787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3cecf787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113cecf787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13cecf787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113cecf787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3cecf787_1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113cecf787_1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3cecf787_1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113cecf787_1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3cecf787_1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113cecf787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13cecf787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113cecf787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3cecf787_1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1113cecf787_1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3cecf787_1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113cecf787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13cecf787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113cecf787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13cecf787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113cecf787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13cecf787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113cecf787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13cecf787_1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113cecf787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13cecf787_1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113cecf787_1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13cecf7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113cecf7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13cecf787_1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113cecf787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13cecf787_1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1113cecf787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13cecf787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1113cecf787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13cecf787_1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113cecf787_1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13cecf787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1113cecf787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13cecf787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113cecf787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13cecf787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113cecf787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13cecf787_1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113cecf787_1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13cecf787_1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1113cecf787_1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13cecf787_1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1113cecf787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13cecf78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113cecf787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13cecf787_1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1113cecf787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13cecf787_1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1113cecf787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13cecf787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113cecf787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13cecf787_1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1113cecf787_1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13cecf787_1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113cecf787_1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13cecf787_1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113cecf787_1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13cecf787_1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1113cecf787_1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13cecf787_1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113cecf787_1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13cecf787_1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1113cecf787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13cecf787_1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113cecf787_1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13cecf787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113cecf787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13cecf787_1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1113cecf787_1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13cecf787_1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1113cecf787_1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13cecf787_1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1113cecf787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13cecf787_1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113cecf787_1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13cecf787_1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1113cecf787_1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13cecf787_1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1113cecf787_1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13cecf787_1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1113cecf787_1_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1abb1d2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g111abb1d2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11abb1d2db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11abb1d2db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1abb1d2db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111abb1d2db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3cecf787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113cecf787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1abb1d2db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111abb1d2db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05a7ee231_0_1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1005a7ee231_0_1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1b5b43a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111b5b43a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13cecf787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113cecf787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3cecf787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113cecf787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3cecf787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13cecf787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10836" y="-54407"/>
            <a:ext cx="12413672" cy="69668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.png"/><Relationship Id="rId13" Type="http://schemas.openxmlformats.org/officeDocument/2006/relationships/image" Target="../media/image16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5" Type="http://schemas.openxmlformats.org/officeDocument/2006/relationships/image" Target="../media/image15.png"/><Relationship Id="rId1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Relationship Id="rId4" Type="http://schemas.openxmlformats.org/officeDocument/2006/relationships/image" Target="../media/image23.png"/><Relationship Id="rId9" Type="http://schemas.openxmlformats.org/officeDocument/2006/relationships/hyperlink" Target="https://colab.research.google.com/drive/1hrDp5eUsbnm9TwCGT1HHPts2mCBZH2ZA?usp=sharing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22.png"/><Relationship Id="rId7" Type="http://schemas.openxmlformats.org/officeDocument/2006/relationships/image" Target="../media/image79.png"/><Relationship Id="rId8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programiz.com/python-programm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Relationship Id="rId4" Type="http://schemas.openxmlformats.org/officeDocument/2006/relationships/image" Target="../media/image23.png"/><Relationship Id="rId9" Type="http://schemas.openxmlformats.org/officeDocument/2006/relationships/hyperlink" Target="https://www.w3schools.com/python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22.png"/><Relationship Id="rId7" Type="http://schemas.openxmlformats.org/officeDocument/2006/relationships/image" Target="../media/image79.png"/><Relationship Id="rId8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96221">
            <a:off x="-1897412" y="-1639474"/>
            <a:ext cx="5364192" cy="809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0190" y="1053980"/>
            <a:ext cx="54498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0363" y="5677922"/>
            <a:ext cx="849631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80213" y="3746806"/>
            <a:ext cx="1261615" cy="31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>
            <a:off x="434245" y="4137862"/>
            <a:ext cx="7116622" cy="5256055"/>
            <a:chOff x="-1867588" y="4280238"/>
            <a:chExt cx="7116622" cy="5256054"/>
          </a:xfrm>
        </p:grpSpPr>
        <p:pic>
          <p:nvPicPr>
            <p:cNvPr id="110" name="Google Shape;110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625543">
              <a:off x="-1290115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6040750" y="-644020"/>
            <a:ext cx="1127253" cy="223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62154" y="-508608"/>
            <a:ext cx="2272006" cy="2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1620300" y="2571350"/>
            <a:ext cx="87420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Programming III</a:t>
            </a:r>
            <a:endParaRPr b="1" sz="40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Python Functions</a:t>
            </a:r>
            <a:endParaRPr b="1" i="0" sz="4000" u="none" cap="none" strike="noStrike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List</a:t>
            </a:r>
            <a:r>
              <a:rPr b="1" lang="en-US" sz="3300">
                <a:solidFill>
                  <a:srgbClr val="16234A"/>
                </a:solidFill>
              </a:rPr>
              <a:t> Method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48" y="1347750"/>
            <a:ext cx="7327676" cy="41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String</a:t>
            </a:r>
            <a:r>
              <a:rPr b="1" lang="en-US" sz="3300">
                <a:solidFill>
                  <a:srgbClr val="16234A"/>
                </a:solidFill>
              </a:rPr>
              <a:t> Method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700100" cy="48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Method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2656924"/>
            <a:ext cx="9049602" cy="338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080343" y="1594363"/>
            <a:ext cx="856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Everything = Object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Object memiliki method terkait, tergantung data type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Method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450" y="1367125"/>
            <a:ext cx="7254600" cy="26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625" y="2033925"/>
            <a:ext cx="7388998" cy="4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Package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080343" y="1594363"/>
            <a:ext cx="8562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Direktori dari Python script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Script = Module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Terdapat function, method, types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Terdapat banyak python package, seperti: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Import </a:t>
            </a:r>
            <a:r>
              <a:rPr b="1" lang="en-US" sz="3300">
                <a:solidFill>
                  <a:srgbClr val="16234A"/>
                </a:solidFill>
              </a:rPr>
              <a:t>Python Package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025" y="1596631"/>
            <a:ext cx="8742225" cy="35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Import Python Package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5">
            <a:alphaModFix/>
          </a:blip>
          <a:srcRect b="0" l="0" r="0" t="2562"/>
          <a:stretch/>
        </p:blipFill>
        <p:spPr>
          <a:xfrm>
            <a:off x="890025" y="1566175"/>
            <a:ext cx="9052900" cy="43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User-defined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915450" y="1578075"/>
            <a:ext cx="796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Mendefinisikan fungsi tanpa parameter.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Mendefinisikan fungsi dengan satu parameter.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Tentukan fungsi yang mengembalikan nilai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Selanjutnya: banyak argumen, beberapa nilai pengembalian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User-defined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250" y="1548000"/>
            <a:ext cx="8474226" cy="3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User-defined Function Parameter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533974" cy="48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857" y="1705163"/>
            <a:ext cx="69850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1816" y="6389220"/>
            <a:ext cx="4467225" cy="52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1536357" y="2565251"/>
            <a:ext cx="6993280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 is functional programming? 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Create functions in Python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Introduction to library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String manipulation library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966221" y="2565250"/>
            <a:ext cx="648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b="1" sz="18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b="1" sz="18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31925" y="2768687"/>
            <a:ext cx="4467567" cy="273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251251">
            <a:off x="681209" y="5072005"/>
            <a:ext cx="3847403" cy="36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81675" y="3018425"/>
            <a:ext cx="822310" cy="163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93723" y="250881"/>
            <a:ext cx="2974851" cy="48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7273" y="-440736"/>
            <a:ext cx="12459828" cy="37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9299790" y="6449076"/>
            <a:ext cx="2630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by Digital Skola 2020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966221" y="1612487"/>
            <a:ext cx="75634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What will We Learn Today?</a:t>
            </a:r>
            <a:endParaRPr sz="3200">
              <a:solidFill>
                <a:srgbClr val="162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966220" y="417288"/>
            <a:ext cx="6422099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Return values from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825" y="1381735"/>
            <a:ext cx="8959949" cy="40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1091600" y="5742700"/>
            <a:ext cx="94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Mengembalikan nilai dari suatu fungsi menggunakan </a:t>
            </a: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return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Docstring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1067825" y="1400075"/>
            <a:ext cx="662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Docstrings menjelaskan apa yang dilakukan fungsi Anda.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Simpan sebagai dokumentasi untuk fungsi Anda.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Ditempatkan di baris langsung setelah header fungsi.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Di antara tanda kutip ganda rangkap tiga """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950" y="3400999"/>
            <a:ext cx="9061474" cy="23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Multiple Function Parameters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1067825" y="1400075"/>
            <a:ext cx="662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Menerima lebih dari 1 parameters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000" y="1831174"/>
            <a:ext cx="8327402" cy="176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5125" y="4574850"/>
            <a:ext cx="7308875" cy="1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1268000" y="3949225"/>
            <a:ext cx="662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Memanggil function, # dari argumen = # dari parameters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Return value as Tuples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1067825" y="1400075"/>
            <a:ext cx="7617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Fungsi dapat mengembalikan banyak nilai: Tuples!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Seperti List - dapat berisi beberapa nilai.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Tidak dapat diubah (Immutable) - tidak dapat mengubah nilai!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Dibuat menggunakan tanda kurung ()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639" y="3783050"/>
            <a:ext cx="7197674" cy="22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Unpacking</a:t>
            </a:r>
            <a:r>
              <a:rPr b="1" lang="en-US" sz="3300">
                <a:solidFill>
                  <a:srgbClr val="16234A"/>
                </a:solidFill>
              </a:rPr>
              <a:t> Tuples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557724" cy="47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Accessing Tuples Element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5">
            <a:alphaModFix/>
          </a:blip>
          <a:srcRect b="0" l="0" r="0" t="2799"/>
          <a:stretch/>
        </p:blipFill>
        <p:spPr>
          <a:xfrm>
            <a:off x="966225" y="1669250"/>
            <a:ext cx="8988550" cy="35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Returning Multiple Values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700" y="1344275"/>
            <a:ext cx="7917199" cy="48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Function Basic Structure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7794501" cy="47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Function Scope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711900" y="1898425"/>
            <a:ext cx="10156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Tidak semua objek dapat diakses dimana saja dalam script.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Scope - bagian dari program dimana objek atau nama dapat diakses.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global scope - ditentukan di bagian utama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script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scope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 - didefinisikan di dalam suatu fungsi 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built-in scope 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 - nama dalam modul bawaan yang telah ditentukan sebelumnya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non-local scope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Global vs Local Scope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675" y="1439650"/>
            <a:ext cx="8139774" cy="48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949843" y="1382438"/>
            <a:ext cx="8562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Merupakan kode yang dapat digunakan kembali (reusable code)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Untuk menyelesaikan case tertentu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Panggil function yang sudah tersedia ketimbang menulis kode ulang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Do not repeat yourself (nothing really new)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Global vs Local Scope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327400" cy="435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Global vs Local Scope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7810224" cy="4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Global vs Local Scope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106851" cy="47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Nested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50" y="1455247"/>
            <a:ext cx="8327401" cy="377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Nested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1481060"/>
            <a:ext cx="8775199" cy="38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Nested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327401" cy="449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8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Returning</a:t>
            </a:r>
            <a:r>
              <a:rPr b="1" lang="en-US" sz="3300">
                <a:solidFill>
                  <a:srgbClr val="16234A"/>
                </a:solidFill>
              </a:rPr>
              <a:t>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 rotWithShape="1">
          <a:blip r:embed="rId5">
            <a:alphaModFix/>
          </a:blip>
          <a:srcRect b="3605" l="0" r="0" t="0"/>
          <a:stretch/>
        </p:blipFill>
        <p:spPr>
          <a:xfrm>
            <a:off x="993650" y="1347750"/>
            <a:ext cx="8047524" cy="4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nonlocal variable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139051" cy="4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Default &amp; Flexible Arguments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0"/>
          <p:cNvSpPr txBox="1"/>
          <p:nvPr/>
        </p:nvSpPr>
        <p:spPr>
          <a:xfrm>
            <a:off x="966225" y="1815325"/>
            <a:ext cx="876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Menulis fungsi dengan argumen default.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Menggunakan argumen fleksibel.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Memasukkan sejumlah argumen ke suatu fungsi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Default Arguments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000" y="1532775"/>
            <a:ext cx="7856523" cy="48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 - max()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36787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2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Flexible</a:t>
            </a:r>
            <a:r>
              <a:rPr b="1" lang="en-US" sz="3300">
                <a:solidFill>
                  <a:srgbClr val="16234A"/>
                </a:solidFill>
              </a:rPr>
              <a:t> Arguments - *args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723826" cy="4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Flexible Arguments - *args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035650" cy="4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Flexible Arguments - *args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2" y="1347750"/>
            <a:ext cx="8249225" cy="43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5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Flexible Arguments - **kwargs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9186574" cy="47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6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Lambda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150" y="1431550"/>
            <a:ext cx="9292174" cy="30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7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Anonymous</a:t>
            </a:r>
            <a:r>
              <a:rPr b="1" lang="en-US" sz="3300">
                <a:solidFill>
                  <a:srgbClr val="16234A"/>
                </a:solidFill>
              </a:rPr>
              <a:t> Function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049" y="2311425"/>
            <a:ext cx="9144650" cy="42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7"/>
          <p:cNvSpPr txBox="1"/>
          <p:nvPr/>
        </p:nvSpPr>
        <p:spPr>
          <a:xfrm>
            <a:off x="956050" y="1353188"/>
            <a:ext cx="692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ungsi map() membutuhkan dua argumen: map(func, seq).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map() menerapkan fungsi ke semua elemen dalam urutan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8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Handling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8"/>
          <p:cNvPicPr preferRelativeResize="0"/>
          <p:nvPr/>
        </p:nvPicPr>
        <p:blipFill rotWithShape="1">
          <a:blip r:embed="rId5">
            <a:alphaModFix/>
          </a:blip>
          <a:srcRect b="0" l="5102" r="1097" t="0"/>
          <a:stretch/>
        </p:blipFill>
        <p:spPr>
          <a:xfrm>
            <a:off x="1115325" y="1783950"/>
            <a:ext cx="7213951" cy="30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Invalid Argument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7525450" cy="46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0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V</a:t>
            </a:r>
            <a:r>
              <a:rPr b="1" lang="en-US" sz="3300">
                <a:solidFill>
                  <a:srgbClr val="16234A"/>
                </a:solidFill>
              </a:rPr>
              <a:t>alid Argument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124" y="1608775"/>
            <a:ext cx="7377099" cy="42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1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Inv</a:t>
            </a:r>
            <a:r>
              <a:rPr b="1" lang="en-US" sz="3300">
                <a:solidFill>
                  <a:srgbClr val="16234A"/>
                </a:solidFill>
              </a:rPr>
              <a:t>alid Argument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16" name="Google Shape;51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1832226"/>
            <a:ext cx="10390350" cy="38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 - max()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9" y="1347752"/>
            <a:ext cx="8570130" cy="535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24" name="Google Shape;52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2"/>
          <p:cNvSpPr txBox="1"/>
          <p:nvPr/>
        </p:nvSpPr>
        <p:spPr>
          <a:xfrm>
            <a:off x="1044125" y="1862800"/>
            <a:ext cx="7795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Exceptions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 - terekam selama eksekusi kode.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Rekam exceptions dengan klausa try-except.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Jalankan kode setelah klausa try 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Jika ada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exceptions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, jalankan kode setelah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klausa except 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32" name="Google Shape;53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204901" cy="50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4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299974" cy="496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5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327400" cy="460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6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56" name="Google Shape;55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9100349" cy="45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7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64" name="Google Shape;56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825" y="1533625"/>
            <a:ext cx="7480824" cy="407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8"/>
          <p:cNvSpPr txBox="1"/>
          <p:nvPr/>
        </p:nvSpPr>
        <p:spPr>
          <a:xfrm>
            <a:off x="966225" y="485250"/>
            <a:ext cx="8327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Error &amp; Exceptions</a:t>
            </a:r>
            <a:endParaRPr b="1" sz="3300">
              <a:solidFill>
                <a:srgbClr val="16234A"/>
              </a:solidFill>
            </a:endParaRPr>
          </a:p>
        </p:txBody>
      </p:sp>
      <p:pic>
        <p:nvPicPr>
          <p:cNvPr id="572" name="Google Shape;57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75" y="1533100"/>
            <a:ext cx="8649625" cy="34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8"/>
          <p:cNvSpPr txBox="1"/>
          <p:nvPr/>
        </p:nvSpPr>
        <p:spPr>
          <a:xfrm>
            <a:off x="1162775" y="4983150"/>
            <a:ext cx="779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Kadang kita memang perlu membuat kode menjadi error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966225" y="485250"/>
            <a:ext cx="8015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16234A"/>
                </a:solidFill>
              </a:rPr>
              <a:t>Function in Generator</a:t>
            </a:r>
            <a:endParaRPr b="1" i="0" sz="30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9"/>
          <p:cNvSpPr txBox="1"/>
          <p:nvPr/>
        </p:nvSpPr>
        <p:spPr>
          <a:xfrm>
            <a:off x="1103450" y="1679725"/>
            <a:ext cx="863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Menghasilkan objek generator saat dipanggil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Dapat didefinisikan seperti fungsi biasa - def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Menghasilkan urutan nilai alih-alih mengembalikan nilai tunggal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Menghasilkan nilai dengan kata kunci </a:t>
            </a: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yield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0"/>
          <p:cNvSpPr txBox="1"/>
          <p:nvPr/>
        </p:nvSpPr>
        <p:spPr>
          <a:xfrm>
            <a:off x="966225" y="485250"/>
            <a:ext cx="8015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16234A"/>
                </a:solidFill>
              </a:rPr>
              <a:t>Membuat </a:t>
            </a:r>
            <a:r>
              <a:rPr b="1" lang="en-US" sz="3000">
                <a:solidFill>
                  <a:srgbClr val="16234A"/>
                </a:solidFill>
              </a:rPr>
              <a:t>Function Generator</a:t>
            </a:r>
            <a:endParaRPr b="1" i="0" sz="30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625" y="1557550"/>
            <a:ext cx="8240951" cy="2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 txBox="1"/>
          <p:nvPr/>
        </p:nvSpPr>
        <p:spPr>
          <a:xfrm>
            <a:off x="966225" y="485250"/>
            <a:ext cx="8015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16234A"/>
                </a:solidFill>
              </a:rPr>
              <a:t>Membuat Function Generator</a:t>
            </a:r>
            <a:endParaRPr b="1" i="0" sz="30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015701" cy="479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 - round()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9" y="1347752"/>
            <a:ext cx="8511674" cy="53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2"/>
          <p:cNvSpPr txBox="1"/>
          <p:nvPr/>
        </p:nvSpPr>
        <p:spPr>
          <a:xfrm>
            <a:off x="966225" y="485250"/>
            <a:ext cx="8015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16234A"/>
                </a:solidFill>
              </a:rPr>
              <a:t>Membuat Function Generator</a:t>
            </a:r>
            <a:endParaRPr b="1" i="0" sz="30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1" y="1347750"/>
            <a:ext cx="8015701" cy="479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8436" y="1770638"/>
            <a:ext cx="7117511" cy="67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1816" y="6389220"/>
            <a:ext cx="4467225" cy="52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266225" y="5351999"/>
            <a:ext cx="1005195" cy="199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63634" y="2931414"/>
            <a:ext cx="12459827" cy="37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3"/>
          <p:cNvSpPr txBox="1"/>
          <p:nvPr/>
        </p:nvSpPr>
        <p:spPr>
          <a:xfrm>
            <a:off x="1042425" y="942451"/>
            <a:ext cx="64221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16234A"/>
                </a:solidFill>
              </a:rPr>
              <a:t>Let’s Code</a:t>
            </a:r>
            <a:endParaRPr b="1" i="0" sz="36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71274" y="1231206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3"/>
          <p:cNvSpPr txBox="1"/>
          <p:nvPr/>
        </p:nvSpPr>
        <p:spPr>
          <a:xfrm>
            <a:off x="1078552" y="1896288"/>
            <a:ext cx="1050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Function- </a:t>
            </a:r>
            <a:r>
              <a:rPr b="1" lang="en-US" sz="1500" u="sng">
                <a:solidFill>
                  <a:schemeClr val="hlink"/>
                </a:solidFill>
                <a:hlinkClick r:id="rId9"/>
              </a:rPr>
              <a:t>https://colab.research.google.com/drive/1hrDp5eUsbnm9TwCGT1HHPts2mCBZH2ZA?usp=sharing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619" name="Google Shape;619;p73"/>
          <p:cNvSpPr/>
          <p:nvPr/>
        </p:nvSpPr>
        <p:spPr>
          <a:xfrm>
            <a:off x="9299790" y="6449076"/>
            <a:ext cx="263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Copyright by Digital Skola 2020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8436" y="1770638"/>
            <a:ext cx="7117511" cy="67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1816" y="6389220"/>
            <a:ext cx="4467225" cy="52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266225" y="5351999"/>
            <a:ext cx="1005195" cy="199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63634" y="2931414"/>
            <a:ext cx="12459827" cy="37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4"/>
          <p:cNvSpPr txBox="1"/>
          <p:nvPr/>
        </p:nvSpPr>
        <p:spPr>
          <a:xfrm>
            <a:off x="966220" y="713853"/>
            <a:ext cx="64221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6234A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endParaRPr b="1" i="0" sz="36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71274" y="1231206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 txBox="1"/>
          <p:nvPr/>
        </p:nvSpPr>
        <p:spPr>
          <a:xfrm>
            <a:off x="912418" y="1872375"/>
            <a:ext cx="85629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20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Materials: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Arial"/>
              <a:buChar char="○"/>
            </a:pPr>
            <a:r>
              <a:rPr b="1" i="0" lang="en-US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https://www.w3schools.com/python</a:t>
            </a:r>
            <a:endParaRPr b="1" i="0" sz="17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Arial"/>
              <a:buChar char="○"/>
            </a:pPr>
            <a:r>
              <a:rPr b="1" i="0" lang="en-US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https://www.programiz.com/python-programming</a:t>
            </a:r>
            <a:endParaRPr b="1" i="0" sz="17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4"/>
          <p:cNvSpPr/>
          <p:nvPr/>
        </p:nvSpPr>
        <p:spPr>
          <a:xfrm>
            <a:off x="9299790" y="6449076"/>
            <a:ext cx="263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Copyright by Digital Skola 2020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164173">
            <a:off x="7241863" y="-1400091"/>
            <a:ext cx="5257102" cy="66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1816" y="6389220"/>
            <a:ext cx="4467225" cy="523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5"/>
          <p:cNvSpPr txBox="1"/>
          <p:nvPr/>
        </p:nvSpPr>
        <p:spPr>
          <a:xfrm>
            <a:off x="4230783" y="1898872"/>
            <a:ext cx="5500007" cy="1161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951"/>
              </a:buClr>
              <a:buSzPts val="7200"/>
              <a:buFont typeface="Montserrat ExtraBold"/>
              <a:buNone/>
            </a:pPr>
            <a:r>
              <a:rPr b="1" lang="en-US" sz="7200">
                <a:solidFill>
                  <a:srgbClr val="1E2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</a:t>
            </a:r>
            <a:endParaRPr/>
          </a:p>
        </p:txBody>
      </p:sp>
      <p:sp>
        <p:nvSpPr>
          <p:cNvPr id="640" name="Google Shape;640;p75"/>
          <p:cNvSpPr txBox="1"/>
          <p:nvPr/>
        </p:nvSpPr>
        <p:spPr>
          <a:xfrm>
            <a:off x="5241229" y="2708729"/>
            <a:ext cx="5499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951"/>
              </a:buClr>
              <a:buSzPts val="7200"/>
              <a:buFont typeface="Montserrat ExtraBold"/>
              <a:buNone/>
            </a:pPr>
            <a:r>
              <a:rPr b="1" lang="en-US" sz="7200">
                <a:solidFill>
                  <a:srgbClr val="1E2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</a:t>
            </a:r>
            <a:endParaRPr/>
          </a:p>
        </p:txBody>
      </p:sp>
      <p:grpSp>
        <p:nvGrpSpPr>
          <p:cNvPr id="641" name="Google Shape;641;p75"/>
          <p:cNvGrpSpPr/>
          <p:nvPr/>
        </p:nvGrpSpPr>
        <p:grpSpPr>
          <a:xfrm rot="-5400000">
            <a:off x="8586405" y="-62201"/>
            <a:ext cx="2926801" cy="3587223"/>
            <a:chOff x="9070360" y="2867205"/>
            <a:chExt cx="2986462" cy="3660345"/>
          </a:xfrm>
        </p:grpSpPr>
        <p:pic>
          <p:nvPicPr>
            <p:cNvPr id="642" name="Google Shape;642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70360" y="5677919"/>
              <a:ext cx="849631" cy="849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03601" y="2867205"/>
              <a:ext cx="353221" cy="39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98710" y="5303423"/>
              <a:ext cx="1173244" cy="8336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5" name="Google Shape;645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266225" y="5351999"/>
            <a:ext cx="1005195" cy="1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5"/>
          <p:cNvSpPr/>
          <p:nvPr/>
        </p:nvSpPr>
        <p:spPr>
          <a:xfrm>
            <a:off x="9299790" y="6449076"/>
            <a:ext cx="2630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by Digital Skola 2020</a:t>
            </a:r>
            <a:endParaRPr/>
          </a:p>
        </p:txBody>
      </p:sp>
      <p:pic>
        <p:nvPicPr>
          <p:cNvPr id="647" name="Google Shape;647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9321" y="463596"/>
            <a:ext cx="5191711" cy="84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63634" y="2393536"/>
            <a:ext cx="12459827" cy="374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 - round()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50" y="1347750"/>
            <a:ext cx="8961324" cy="52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Function - round()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7" y="1379200"/>
            <a:ext cx="9321325" cy="4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723" y="250881"/>
            <a:ext cx="2974852" cy="4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966225" y="485252"/>
            <a:ext cx="642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300">
                <a:solidFill>
                  <a:srgbClr val="16234A"/>
                </a:solidFill>
              </a:rPr>
              <a:t>Python Method</a:t>
            </a:r>
            <a:endParaRPr b="1" i="0" sz="3300" u="none" cap="none" strike="noStrike">
              <a:solidFill>
                <a:srgbClr val="1623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00099" y="649831"/>
            <a:ext cx="64116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1502722"/>
            <a:ext cx="7903974" cy="32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1175268" y="5058963"/>
            <a:ext cx="856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 = Functions yang dimiliki oleh suatu objek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